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82" r:id="rId2"/>
    <p:sldId id="256" r:id="rId3"/>
    <p:sldId id="284" r:id="rId4"/>
    <p:sldId id="285" r:id="rId5"/>
    <p:sldId id="286" r:id="rId6"/>
    <p:sldId id="257" r:id="rId7"/>
    <p:sldId id="259" r:id="rId8"/>
    <p:sldId id="258" r:id="rId9"/>
    <p:sldId id="262" r:id="rId10"/>
    <p:sldId id="263" r:id="rId11"/>
    <p:sldId id="265" r:id="rId12"/>
    <p:sldId id="266" r:id="rId13"/>
    <p:sldId id="267" r:id="rId14"/>
    <p:sldId id="264" r:id="rId15"/>
    <p:sldId id="268" r:id="rId16"/>
    <p:sldId id="269" r:id="rId17"/>
    <p:sldId id="270" r:id="rId18"/>
    <p:sldId id="271" r:id="rId19"/>
    <p:sldId id="272" r:id="rId20"/>
    <p:sldId id="283" r:id="rId21"/>
    <p:sldId id="275" r:id="rId22"/>
    <p:sldId id="274" r:id="rId23"/>
    <p:sldId id="273" r:id="rId24"/>
    <p:sldId id="277" r:id="rId25"/>
    <p:sldId id="276" r:id="rId26"/>
    <p:sldId id="281" r:id="rId27"/>
    <p:sldId id="280" r:id="rId28"/>
    <p:sldId id="279" r:id="rId29"/>
    <p:sldId id="278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656" y="-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gif>
</file>

<file path=ppt/media/image32.jpeg>
</file>

<file path=ppt/media/image3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9608CF-3014-4EC0-9ED9-38230D847C3B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0FC4A-67AD-478B-AF5C-A75F73D7A6F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0FC4A-67AD-478B-AF5C-A75F73D7A6F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4EDC0-AF5F-4286-BE65-A704DD4AE777}" type="datetimeFigureOut">
              <a:rPr lang="en-US" smtClean="0"/>
              <a:pPr/>
              <a:t>23/08/2018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5BA87-0E93-4058-B829-C7E89B1CEC7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1295400"/>
            <a:ext cx="7315200" cy="4389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5271" t="25000" r="60761" b="46875"/>
          <a:stretch>
            <a:fillRect/>
          </a:stretch>
        </p:blipFill>
        <p:spPr bwMode="auto">
          <a:xfrm>
            <a:off x="4572000" y="4800600"/>
            <a:ext cx="44196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 l="4100" t="16667" r="33821" b="6250"/>
          <a:stretch>
            <a:fillRect/>
          </a:stretch>
        </p:blipFill>
        <p:spPr bwMode="auto">
          <a:xfrm>
            <a:off x="457200" y="609600"/>
            <a:ext cx="6400800" cy="4468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Chemical composition of the membrane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783" t="27083" r="74085" b="26042"/>
          <a:stretch>
            <a:fillRect/>
          </a:stretch>
        </p:blipFill>
        <p:spPr bwMode="auto">
          <a:xfrm>
            <a:off x="228600" y="762000"/>
            <a:ext cx="4191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 l="3734" t="46875" r="74597" b="9375"/>
          <a:stretch>
            <a:fillRect/>
          </a:stretch>
        </p:blipFill>
        <p:spPr bwMode="auto">
          <a:xfrm>
            <a:off x="4953000" y="1410730"/>
            <a:ext cx="3657600" cy="4151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4572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How membranes assemble in aqueous environment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8785" t="18750" r="29722" b="6250"/>
          <a:stretch>
            <a:fillRect/>
          </a:stretch>
        </p:blipFill>
        <p:spPr bwMode="auto">
          <a:xfrm>
            <a:off x="0" y="609600"/>
            <a:ext cx="9144000" cy="6270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Fluidity of the membrane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3514" t="19792" r="34993" b="35417"/>
          <a:stretch>
            <a:fillRect/>
          </a:stretch>
        </p:blipFill>
        <p:spPr bwMode="auto">
          <a:xfrm>
            <a:off x="0" y="457200"/>
            <a:ext cx="9144000" cy="3744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457200" y="4681478"/>
            <a:ext cx="868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Single pass – </a:t>
            </a:r>
            <a:r>
              <a:rPr lang="en-US" dirty="0" err="1" smtClean="0"/>
              <a:t>transmembrane</a:t>
            </a:r>
            <a:r>
              <a:rPr lang="en-US" dirty="0" smtClean="0"/>
              <a:t> protein</a:t>
            </a:r>
          </a:p>
          <a:p>
            <a:pPr marL="342900" indent="-342900">
              <a:buAutoNum type="arabicPeriod"/>
            </a:pPr>
            <a:r>
              <a:rPr lang="en-US" dirty="0" smtClean="0"/>
              <a:t>Multiple pass- </a:t>
            </a:r>
            <a:r>
              <a:rPr lang="en-US" dirty="0" err="1" smtClean="0"/>
              <a:t>transmembrane</a:t>
            </a:r>
            <a:r>
              <a:rPr lang="en-US" dirty="0" smtClean="0"/>
              <a:t> protein</a:t>
            </a:r>
          </a:p>
          <a:p>
            <a:pPr marL="342900" indent="-342900">
              <a:buAutoNum type="arabicPeriod"/>
            </a:pPr>
            <a:r>
              <a:rPr lang="en-US" dirty="0" smtClean="0"/>
              <a:t>Covalently attached to a FA chain or </a:t>
            </a:r>
            <a:r>
              <a:rPr lang="en-US" dirty="0" err="1" smtClean="0"/>
              <a:t>prenyl</a:t>
            </a:r>
            <a:r>
              <a:rPr lang="en-US" dirty="0" smtClean="0"/>
              <a:t> group (to the </a:t>
            </a:r>
            <a:r>
              <a:rPr lang="en-US" dirty="0" err="1" smtClean="0"/>
              <a:t>cytoplasmic</a:t>
            </a:r>
            <a:r>
              <a:rPr lang="en-US" dirty="0" smtClean="0"/>
              <a:t> side)</a:t>
            </a:r>
          </a:p>
          <a:p>
            <a:pPr marL="342900" indent="-342900">
              <a:buFontTx/>
              <a:buAutoNum type="arabicPeriod"/>
            </a:pPr>
            <a:r>
              <a:rPr lang="en-US" dirty="0" smtClean="0"/>
              <a:t>Covalently attached to a FA chain or </a:t>
            </a:r>
            <a:r>
              <a:rPr lang="en-US" dirty="0" err="1" smtClean="0"/>
              <a:t>prenyl</a:t>
            </a:r>
            <a:r>
              <a:rPr lang="en-US" dirty="0" smtClean="0"/>
              <a:t> group (to the extra cellular side)</a:t>
            </a:r>
          </a:p>
          <a:p>
            <a:pPr marL="342900" indent="-342900">
              <a:buAutoNum type="arabicPeriod"/>
            </a:pPr>
            <a:r>
              <a:rPr lang="en-US" dirty="0" smtClean="0"/>
              <a:t>Non covalent interactions (</a:t>
            </a:r>
            <a:r>
              <a:rPr lang="en-US" dirty="0" err="1" smtClean="0"/>
              <a:t>cytoplasmic</a:t>
            </a:r>
            <a:r>
              <a:rPr lang="en-US" dirty="0" smtClean="0"/>
              <a:t> side)</a:t>
            </a:r>
          </a:p>
          <a:p>
            <a:pPr marL="342900" indent="-342900">
              <a:buFontTx/>
              <a:buAutoNum type="arabicPeriod"/>
            </a:pPr>
            <a:r>
              <a:rPr lang="en-US" dirty="0" smtClean="0"/>
              <a:t>Non covalent interactions (Extracellular side)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84986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Extracellular matrix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8600" y="3745468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Cytoplasm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Types of proteins and their association with membrane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4685" t="16667" r="54905" b="16667"/>
          <a:stretch>
            <a:fillRect/>
          </a:stretch>
        </p:blipFill>
        <p:spPr bwMode="auto">
          <a:xfrm>
            <a:off x="76200" y="1219200"/>
            <a:ext cx="52578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 l="4905" t="18750" r="67570" b="9375"/>
          <a:stretch>
            <a:fillRect/>
          </a:stretch>
        </p:blipFill>
        <p:spPr bwMode="auto">
          <a:xfrm>
            <a:off x="5334000" y="914400"/>
            <a:ext cx="35814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/>
              <a:t>Transmembrane</a:t>
            </a:r>
            <a:r>
              <a:rPr lang="en-US" b="1" dirty="0" smtClean="0"/>
              <a:t> proteins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4100" t="31250" r="22108" b="15625"/>
          <a:stretch>
            <a:fillRect/>
          </a:stretch>
        </p:blipFill>
        <p:spPr bwMode="auto">
          <a:xfrm>
            <a:off x="0" y="1295400"/>
            <a:ext cx="9144000" cy="3701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Ionic concentrations in and out of a cell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2343" t="32292" r="74231" b="9375"/>
          <a:stretch>
            <a:fillRect/>
          </a:stretch>
        </p:blipFill>
        <p:spPr bwMode="auto">
          <a:xfrm>
            <a:off x="2362200" y="1219200"/>
            <a:ext cx="3918857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Relative permeability of the membrane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 l="4685" t="26042" r="43777" b="29167"/>
          <a:stretch>
            <a:fillRect/>
          </a:stretch>
        </p:blipFill>
        <p:spPr bwMode="auto">
          <a:xfrm>
            <a:off x="609600" y="1905000"/>
            <a:ext cx="8229600" cy="40212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Transport across membrane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838200"/>
            <a:ext cx="685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Across the concentration gradient- Passive transport (Simple and facilitated diffusion)</a:t>
            </a:r>
          </a:p>
          <a:p>
            <a:r>
              <a:rPr lang="en-US" b="1" dirty="0" smtClean="0"/>
              <a:t>Against the concentration gradient- Active transport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 l="5206" t="28125" r="68147" b="33333"/>
          <a:stretch>
            <a:fillRect/>
          </a:stretch>
        </p:blipFill>
        <p:spPr bwMode="auto">
          <a:xfrm>
            <a:off x="762000" y="1524000"/>
            <a:ext cx="4800600" cy="3903785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381000" y="8382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Passive transport – Difference between Simple and facilitated diffusion.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Need of carrier proteins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Types of transporters</a:t>
            </a:r>
            <a:endParaRPr lang="en-US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 l="5857" t="45833" r="54319" b="11458"/>
          <a:stretch>
            <a:fillRect/>
          </a:stretch>
        </p:blipFill>
        <p:spPr bwMode="auto">
          <a:xfrm>
            <a:off x="838200" y="2447365"/>
            <a:ext cx="7315200" cy="44106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/>
          <a:srcRect l="4685" t="26042" r="43777" b="29167"/>
          <a:stretch>
            <a:fillRect/>
          </a:stretch>
        </p:blipFill>
        <p:spPr bwMode="auto">
          <a:xfrm>
            <a:off x="5486400" y="609600"/>
            <a:ext cx="3657600" cy="178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Unit-III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Transport Phenomena in Biological Systems:</a:t>
            </a:r>
            <a:r>
              <a:rPr lang="en-US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0542" t="30555" r="56662" b="7639"/>
          <a:stretch>
            <a:fillRect/>
          </a:stretch>
        </p:blipFill>
        <p:spPr bwMode="auto">
          <a:xfrm>
            <a:off x="1371600" y="76200"/>
            <a:ext cx="6400800" cy="678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524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Import of Glucose in cells</a:t>
            </a:r>
            <a:endParaRPr lang="en-US" b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 l="9370" t="21933" r="47291" b="12403"/>
          <a:stretch>
            <a:fillRect/>
          </a:stretch>
        </p:blipFill>
        <p:spPr bwMode="auto">
          <a:xfrm>
            <a:off x="304800" y="0"/>
            <a:ext cx="8050696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 l="4100" t="44792" r="44363" b="6250"/>
          <a:stretch>
            <a:fillRect/>
          </a:stretch>
        </p:blipFill>
        <p:spPr bwMode="auto">
          <a:xfrm>
            <a:off x="533400" y="990600"/>
            <a:ext cx="8229600" cy="4395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914400" y="5486400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carrier protein actively pumps Na+ out of and K+ into a cell against their</a:t>
            </a:r>
          </a:p>
          <a:p>
            <a:r>
              <a:rPr lang="en-US" dirty="0" smtClean="0"/>
              <a:t>electrochemical gradients. For every molecule of ATP hydrolyzed inside the cell, three Na+ are pumped out and two K+ are pumped in.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How do transporters work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 l="4685" t="27083" r="43777" b="35417"/>
          <a:stretch>
            <a:fillRect/>
          </a:stretch>
        </p:blipFill>
        <p:spPr bwMode="auto">
          <a:xfrm>
            <a:off x="381000" y="1066800"/>
            <a:ext cx="8229600" cy="3366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How do transporters work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5029200"/>
            <a:ext cx="769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The carriers protein oscillate between the ‘open’ and the ‘closed’ conformations, famously known as ping-pong mechanisms.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l="3734" t="16667" r="44143" b="23958"/>
          <a:stretch>
            <a:fillRect/>
          </a:stretch>
        </p:blipFill>
        <p:spPr bwMode="auto">
          <a:xfrm>
            <a:off x="1295400" y="1295400"/>
            <a:ext cx="67818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2402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Import of Glucose in cells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 l="5271" t="30208" r="40850" b="34375"/>
          <a:stretch>
            <a:fillRect/>
          </a:stretch>
        </p:blipFill>
        <p:spPr bwMode="auto">
          <a:xfrm>
            <a:off x="2024231" y="731520"/>
            <a:ext cx="5443369" cy="2011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 l="3734" t="23958" r="39459" b="18750"/>
          <a:stretch>
            <a:fillRect/>
          </a:stretch>
        </p:blipFill>
        <p:spPr bwMode="auto">
          <a:xfrm>
            <a:off x="1066800" y="2667000"/>
            <a:ext cx="7315200" cy="414779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Ion channels 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19800" y="4419600"/>
            <a:ext cx="152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Thank You!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lucosetransport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10953" y="971409"/>
            <a:ext cx="7042447" cy="55817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04.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911087"/>
            <a:ext cx="9144000" cy="503582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52400"/>
            <a:ext cx="91440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Overview of Glucose metabolism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lucose-transpor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" y="1295400"/>
            <a:ext cx="8185765" cy="4787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52400"/>
            <a:ext cx="9144000" cy="304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Overview of Glucose metabolism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unny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124075"/>
            <a:ext cx="6948194" cy="22193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381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What it means to be alive..a steady state or an equilibrium?</a:t>
            </a:r>
            <a:endParaRPr lang="en-US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79837_ori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4014787"/>
            <a:ext cx="7819675" cy="2538413"/>
          </a:xfrm>
          <a:prstGeom prst="rect">
            <a:avLst/>
          </a:prstGeom>
        </p:spPr>
      </p:pic>
      <p:pic>
        <p:nvPicPr>
          <p:cNvPr id="3" name="Picture 2" descr="fig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06980" y="936375"/>
            <a:ext cx="4046220" cy="29498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3048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Steady State </a:t>
            </a:r>
            <a:r>
              <a:rPr lang="en-US" b="1" dirty="0" err="1" smtClean="0"/>
              <a:t>vs</a:t>
            </a:r>
            <a:r>
              <a:rPr lang="en-US" b="1" dirty="0" smtClean="0"/>
              <a:t> Equilibrium</a:t>
            </a:r>
            <a:endParaRPr 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048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Steady State </a:t>
            </a:r>
            <a:r>
              <a:rPr lang="en-US" b="1" dirty="0" err="1" smtClean="0"/>
              <a:t>vs</a:t>
            </a:r>
            <a:r>
              <a:rPr lang="en-US" b="1" dirty="0" smtClean="0"/>
              <a:t> Equilibrium</a:t>
            </a:r>
            <a:endParaRPr lang="en-US" b="1" dirty="0"/>
          </a:p>
        </p:txBody>
      </p:sp>
      <p:pic>
        <p:nvPicPr>
          <p:cNvPr id="3" name="Picture 2" descr="Steady+State+versus+Equilibrium.jpg"/>
          <p:cNvPicPr>
            <a:picLocks noChangeAspect="1"/>
          </p:cNvPicPr>
          <p:nvPr/>
        </p:nvPicPr>
        <p:blipFill>
          <a:blip r:embed="rId2" cstate="print"/>
          <a:srcRect t="17778"/>
          <a:stretch>
            <a:fillRect/>
          </a:stretch>
        </p:blipFill>
        <p:spPr>
          <a:xfrm>
            <a:off x="0" y="1219200"/>
            <a:ext cx="91440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8785" t="33333" r="27379" b="6250"/>
          <a:stretch>
            <a:fillRect/>
          </a:stretch>
        </p:blipFill>
        <p:spPr bwMode="auto">
          <a:xfrm>
            <a:off x="0" y="1219200"/>
            <a:ext cx="9144000" cy="4865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0" y="4572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Biological Membranes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8785" t="21875" r="37931" b="25000"/>
          <a:stretch>
            <a:fillRect/>
          </a:stretch>
        </p:blipFill>
        <p:spPr bwMode="auto">
          <a:xfrm>
            <a:off x="0" y="1143000"/>
            <a:ext cx="9144000" cy="5125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0" y="457200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Phospholipids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Fluidity of the membrane</a:t>
            </a:r>
            <a:endParaRPr lang="en-US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8785" t="33333" r="26208" b="16667"/>
          <a:stretch>
            <a:fillRect/>
          </a:stretch>
        </p:blipFill>
        <p:spPr bwMode="auto">
          <a:xfrm>
            <a:off x="304800" y="685800"/>
            <a:ext cx="84582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 l="9590" t="21875" r="65227" b="45833"/>
          <a:stretch>
            <a:fillRect/>
          </a:stretch>
        </p:blipFill>
        <p:spPr bwMode="auto">
          <a:xfrm>
            <a:off x="2819400" y="4419600"/>
            <a:ext cx="32766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099" t="19792" r="46120" b="14583"/>
          <a:stretch>
            <a:fillRect/>
          </a:stretch>
        </p:blipFill>
        <p:spPr bwMode="auto">
          <a:xfrm>
            <a:off x="533400" y="453614"/>
            <a:ext cx="8229600" cy="6099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0" y="164068"/>
            <a:ext cx="9144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Chemical composition of the membrane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1590</TotalTime>
  <Words>272</Words>
  <Application>Microsoft Office PowerPoint</Application>
  <PresentationFormat>On-screen Show (4:3)</PresentationFormat>
  <Paragraphs>44</Paragraphs>
  <Slides>29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Slide 1</vt:lpstr>
      <vt:lpstr>Unit-III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Unit-III</dc:title>
  <dc:creator>Admin</dc:creator>
  <cp:lastModifiedBy>Admin</cp:lastModifiedBy>
  <cp:revision>63</cp:revision>
  <dcterms:created xsi:type="dcterms:W3CDTF">2018-08-13T11:12:33Z</dcterms:created>
  <dcterms:modified xsi:type="dcterms:W3CDTF">2018-08-23T04:12:00Z</dcterms:modified>
</cp:coreProperties>
</file>

<file path=docProps/thumbnail.jpeg>
</file>